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344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Sheet3!$L$1</c:f>
              <c:strCache>
                <c:ptCount val="1"/>
                <c:pt idx="0">
                  <c:v>Males</c:v>
                </c:pt>
              </c:strCache>
            </c:strRef>
          </c:tx>
          <c:cat>
            <c:numRef>
              <c:f>Sheet3!$K$2:$K$29</c:f>
              <c:numCache>
                <c:formatCode>General</c:formatCode>
                <c:ptCount val="28"/>
                <c:pt idx="0">
                  <c:v>81.0</c:v>
                </c:pt>
                <c:pt idx="1">
                  <c:v>82.0</c:v>
                </c:pt>
                <c:pt idx="2">
                  <c:v>83.0</c:v>
                </c:pt>
                <c:pt idx="3">
                  <c:v>84.0</c:v>
                </c:pt>
                <c:pt idx="4">
                  <c:v>85.0</c:v>
                </c:pt>
                <c:pt idx="5">
                  <c:v>86.0</c:v>
                </c:pt>
                <c:pt idx="6">
                  <c:v>87.0</c:v>
                </c:pt>
                <c:pt idx="7">
                  <c:v>88.0</c:v>
                </c:pt>
                <c:pt idx="8">
                  <c:v>89.0</c:v>
                </c:pt>
                <c:pt idx="9">
                  <c:v>90.0</c:v>
                </c:pt>
                <c:pt idx="10">
                  <c:v>91.0</c:v>
                </c:pt>
                <c:pt idx="11">
                  <c:v>92.0</c:v>
                </c:pt>
                <c:pt idx="12">
                  <c:v>93.0</c:v>
                </c:pt>
                <c:pt idx="13">
                  <c:v>94.0</c:v>
                </c:pt>
                <c:pt idx="14">
                  <c:v>95.0</c:v>
                </c:pt>
                <c:pt idx="15">
                  <c:v>96.0</c:v>
                </c:pt>
                <c:pt idx="16">
                  <c:v>97.0</c:v>
                </c:pt>
                <c:pt idx="17">
                  <c:v>98.0</c:v>
                </c:pt>
                <c:pt idx="18">
                  <c:v>99.0</c:v>
                </c:pt>
                <c:pt idx="19">
                  <c:v>100.0</c:v>
                </c:pt>
                <c:pt idx="20">
                  <c:v>101.0</c:v>
                </c:pt>
                <c:pt idx="21">
                  <c:v>102.0</c:v>
                </c:pt>
                <c:pt idx="22">
                  <c:v>103.0</c:v>
                </c:pt>
                <c:pt idx="23">
                  <c:v>104.0</c:v>
                </c:pt>
                <c:pt idx="24">
                  <c:v>105.0</c:v>
                </c:pt>
                <c:pt idx="25">
                  <c:v>106.0</c:v>
                </c:pt>
                <c:pt idx="26">
                  <c:v>107.0</c:v>
                </c:pt>
                <c:pt idx="27">
                  <c:v>108.0</c:v>
                </c:pt>
              </c:numCache>
            </c:numRef>
          </c:cat>
          <c:val>
            <c:numRef>
              <c:f>Sheet3!$L$2:$L$29</c:f>
              <c:numCache>
                <c:formatCode>General</c:formatCode>
                <c:ptCount val="28"/>
                <c:pt idx="0">
                  <c:v>1.0</c:v>
                </c:pt>
                <c:pt idx="1">
                  <c:v>2.0</c:v>
                </c:pt>
                <c:pt idx="2">
                  <c:v>8.0</c:v>
                </c:pt>
                <c:pt idx="3">
                  <c:v>7.0</c:v>
                </c:pt>
                <c:pt idx="4">
                  <c:v>7.0</c:v>
                </c:pt>
                <c:pt idx="5">
                  <c:v>6.0</c:v>
                </c:pt>
                <c:pt idx="6">
                  <c:v>8.0</c:v>
                </c:pt>
                <c:pt idx="7">
                  <c:v>5.0</c:v>
                </c:pt>
                <c:pt idx="8">
                  <c:v>3.0</c:v>
                </c:pt>
                <c:pt idx="9">
                  <c:v>5.0</c:v>
                </c:pt>
                <c:pt idx="10">
                  <c:v>4.0</c:v>
                </c:pt>
                <c:pt idx="11">
                  <c:v>3.0</c:v>
                </c:pt>
                <c:pt idx="12">
                  <c:v>2.0</c:v>
                </c:pt>
                <c:pt idx="13">
                  <c:v>3.0</c:v>
                </c:pt>
                <c:pt idx="14">
                  <c:v>2.0</c:v>
                </c:pt>
                <c:pt idx="15">
                  <c:v>1.0</c:v>
                </c:pt>
                <c:pt idx="16">
                  <c:v>2.0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Sheet3!$M$1</c:f>
              <c:strCache>
                <c:ptCount val="1"/>
                <c:pt idx="0">
                  <c:v>Females</c:v>
                </c:pt>
              </c:strCache>
            </c:strRef>
          </c:tx>
          <c:cat>
            <c:numRef>
              <c:f>Sheet3!$K$2:$K$29</c:f>
              <c:numCache>
                <c:formatCode>General</c:formatCode>
                <c:ptCount val="28"/>
                <c:pt idx="0">
                  <c:v>81.0</c:v>
                </c:pt>
                <c:pt idx="1">
                  <c:v>82.0</c:v>
                </c:pt>
                <c:pt idx="2">
                  <c:v>83.0</c:v>
                </c:pt>
                <c:pt idx="3">
                  <c:v>84.0</c:v>
                </c:pt>
                <c:pt idx="4">
                  <c:v>85.0</c:v>
                </c:pt>
                <c:pt idx="5">
                  <c:v>86.0</c:v>
                </c:pt>
                <c:pt idx="6">
                  <c:v>87.0</c:v>
                </c:pt>
                <c:pt idx="7">
                  <c:v>88.0</c:v>
                </c:pt>
                <c:pt idx="8">
                  <c:v>89.0</c:v>
                </c:pt>
                <c:pt idx="9">
                  <c:v>90.0</c:v>
                </c:pt>
                <c:pt idx="10">
                  <c:v>91.0</c:v>
                </c:pt>
                <c:pt idx="11">
                  <c:v>92.0</c:v>
                </c:pt>
                <c:pt idx="12">
                  <c:v>93.0</c:v>
                </c:pt>
                <c:pt idx="13">
                  <c:v>94.0</c:v>
                </c:pt>
                <c:pt idx="14">
                  <c:v>95.0</c:v>
                </c:pt>
                <c:pt idx="15">
                  <c:v>96.0</c:v>
                </c:pt>
                <c:pt idx="16">
                  <c:v>97.0</c:v>
                </c:pt>
                <c:pt idx="17">
                  <c:v>98.0</c:v>
                </c:pt>
                <c:pt idx="18">
                  <c:v>99.0</c:v>
                </c:pt>
                <c:pt idx="19">
                  <c:v>100.0</c:v>
                </c:pt>
                <c:pt idx="20">
                  <c:v>101.0</c:v>
                </c:pt>
                <c:pt idx="21">
                  <c:v>102.0</c:v>
                </c:pt>
                <c:pt idx="22">
                  <c:v>103.0</c:v>
                </c:pt>
                <c:pt idx="23">
                  <c:v>104.0</c:v>
                </c:pt>
                <c:pt idx="24">
                  <c:v>105.0</c:v>
                </c:pt>
                <c:pt idx="25">
                  <c:v>106.0</c:v>
                </c:pt>
                <c:pt idx="26">
                  <c:v>107.0</c:v>
                </c:pt>
                <c:pt idx="27">
                  <c:v>108.0</c:v>
                </c:pt>
              </c:numCache>
            </c:numRef>
          </c:cat>
          <c:val>
            <c:numRef>
              <c:f>Sheet3!$M$2:$M$29</c:f>
              <c:numCache>
                <c:formatCode>General</c:formatCode>
                <c:ptCount val="28"/>
                <c:pt idx="0">
                  <c:v>0.0</c:v>
                </c:pt>
                <c:pt idx="1">
                  <c:v>3.0</c:v>
                </c:pt>
                <c:pt idx="2">
                  <c:v>11.0</c:v>
                </c:pt>
                <c:pt idx="3">
                  <c:v>13.0</c:v>
                </c:pt>
                <c:pt idx="4">
                  <c:v>11.0</c:v>
                </c:pt>
                <c:pt idx="5">
                  <c:v>13.0</c:v>
                </c:pt>
                <c:pt idx="6">
                  <c:v>15.0</c:v>
                </c:pt>
                <c:pt idx="7">
                  <c:v>9.0</c:v>
                </c:pt>
                <c:pt idx="8">
                  <c:v>5.0</c:v>
                </c:pt>
                <c:pt idx="9">
                  <c:v>4.0</c:v>
                </c:pt>
                <c:pt idx="10">
                  <c:v>10.0</c:v>
                </c:pt>
                <c:pt idx="11">
                  <c:v>7.0</c:v>
                </c:pt>
                <c:pt idx="12">
                  <c:v>5.0</c:v>
                </c:pt>
                <c:pt idx="13">
                  <c:v>3.0</c:v>
                </c:pt>
                <c:pt idx="14">
                  <c:v>2.0</c:v>
                </c:pt>
                <c:pt idx="15">
                  <c:v>7.0</c:v>
                </c:pt>
                <c:pt idx="16">
                  <c:v>4.0</c:v>
                </c:pt>
                <c:pt idx="17">
                  <c:v>5.0</c:v>
                </c:pt>
                <c:pt idx="18">
                  <c:v>1.0</c:v>
                </c:pt>
                <c:pt idx="19">
                  <c:v>0.0</c:v>
                </c:pt>
                <c:pt idx="20">
                  <c:v>0.0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0.0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809176"/>
        <c:axId val="2102812088"/>
      </c:lineChart>
      <c:catAx>
        <c:axId val="2102809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2812088"/>
        <c:crosses val="autoZero"/>
        <c:auto val="1"/>
        <c:lblAlgn val="ctr"/>
        <c:lblOffset val="100"/>
        <c:noMultiLvlLbl val="0"/>
      </c:catAx>
      <c:valAx>
        <c:axId val="210281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8091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No. of patients</c:v>
                </c:pt>
              </c:strCache>
            </c:strRef>
          </c:tx>
          <c:invertIfNegative val="0"/>
          <c:cat>
            <c:strRef>
              <c:f>Sheet4!$A$2:$A$25</c:f>
              <c:strCache>
                <c:ptCount val="24"/>
                <c:pt idx="0">
                  <c:v>Stroke</c:v>
                </c:pt>
                <c:pt idx="1">
                  <c:v>Fall/Fracture</c:v>
                </c:pt>
                <c:pt idx="2">
                  <c:v>Infection</c:v>
                </c:pt>
                <c:pt idx="3">
                  <c:v>Dementia</c:v>
                </c:pt>
                <c:pt idx="4">
                  <c:v>Functional decline</c:v>
                </c:pt>
                <c:pt idx="5">
                  <c:v>Organ failure</c:v>
                </c:pt>
                <c:pt idx="6">
                  <c:v>Cancer</c:v>
                </c:pt>
                <c:pt idx="7">
                  <c:v>Arthritis</c:v>
                </c:pt>
                <c:pt idx="8">
                  <c:v>Parkinson</c:v>
                </c:pt>
                <c:pt idx="9">
                  <c:v>Amputation</c:v>
                </c:pt>
                <c:pt idx="10">
                  <c:v>Anaemia</c:v>
                </c:pt>
                <c:pt idx="11">
                  <c:v>Spine problem</c:v>
                </c:pt>
                <c:pt idx="12">
                  <c:v>COPD</c:v>
                </c:pt>
                <c:pt idx="13">
                  <c:v>DVT</c:v>
                </c:pt>
                <c:pt idx="14">
                  <c:v>Intestinal Obstruction</c:v>
                </c:pt>
                <c:pt idx="15">
                  <c:v>ARU</c:v>
                </c:pt>
                <c:pt idx="16">
                  <c:v>AVN of hip</c:v>
                </c:pt>
                <c:pt idx="17">
                  <c:v>Cataract</c:v>
                </c:pt>
                <c:pt idx="18">
                  <c:v>Depression</c:v>
                </c:pt>
                <c:pt idx="19">
                  <c:v>GI hemorrhage</c:v>
                </c:pt>
                <c:pt idx="20">
                  <c:v>Heart disease</c:v>
                </c:pt>
                <c:pt idx="21">
                  <c:v>SIADH</c:v>
                </c:pt>
                <c:pt idx="22">
                  <c:v>Perforated appendicitis</c:v>
                </c:pt>
                <c:pt idx="23">
                  <c:v>Pulmonary embolism</c:v>
                </c:pt>
              </c:strCache>
            </c:strRef>
          </c:cat>
          <c:val>
            <c:numRef>
              <c:f>Sheet4!$B$2:$B$25</c:f>
              <c:numCache>
                <c:formatCode>General</c:formatCode>
                <c:ptCount val="24"/>
                <c:pt idx="0">
                  <c:v>48.0</c:v>
                </c:pt>
                <c:pt idx="1">
                  <c:v>44.0</c:v>
                </c:pt>
                <c:pt idx="2">
                  <c:v>32.0</c:v>
                </c:pt>
                <c:pt idx="3">
                  <c:v>24.0</c:v>
                </c:pt>
                <c:pt idx="4">
                  <c:v>16.0</c:v>
                </c:pt>
                <c:pt idx="5">
                  <c:v>7.0</c:v>
                </c:pt>
                <c:pt idx="6">
                  <c:v>4.0</c:v>
                </c:pt>
                <c:pt idx="7">
                  <c:v>4.0</c:v>
                </c:pt>
                <c:pt idx="8">
                  <c:v>3.0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847928"/>
        <c:axId val="2102850904"/>
        <c:axId val="0"/>
      </c:bar3DChart>
      <c:catAx>
        <c:axId val="2102847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02850904"/>
        <c:crosses val="autoZero"/>
        <c:auto val="1"/>
        <c:lblAlgn val="ctr"/>
        <c:lblOffset val="100"/>
        <c:noMultiLvlLbl val="0"/>
      </c:catAx>
      <c:valAx>
        <c:axId val="2102850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847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Sheet4!$B$29</c:f>
              <c:strCache>
                <c:ptCount val="1"/>
                <c:pt idx="0">
                  <c:v>No. of patients</c:v>
                </c:pt>
              </c:strCache>
            </c:strRef>
          </c:tx>
          <c:invertIfNegative val="0"/>
          <c:cat>
            <c:strRef>
              <c:f>Sheet4!$A$30:$A$40</c:f>
              <c:strCache>
                <c:ptCount val="11"/>
                <c:pt idx="0">
                  <c:v>24 pts</c:v>
                </c:pt>
                <c:pt idx="1">
                  <c:v>23 pts</c:v>
                </c:pt>
                <c:pt idx="2">
                  <c:v>22 pts</c:v>
                </c:pt>
                <c:pt idx="3">
                  <c:v>21 pts</c:v>
                </c:pt>
                <c:pt idx="4">
                  <c:v>20pts</c:v>
                </c:pt>
                <c:pt idx="5">
                  <c:v>19pts</c:v>
                </c:pt>
                <c:pt idx="6">
                  <c:v>18pts</c:v>
                </c:pt>
                <c:pt idx="7">
                  <c:v>17 pts</c:v>
                </c:pt>
                <c:pt idx="8">
                  <c:v>16pts</c:v>
                </c:pt>
                <c:pt idx="9">
                  <c:v>15 pts</c:v>
                </c:pt>
                <c:pt idx="10">
                  <c:v>13 pts</c:v>
                </c:pt>
              </c:strCache>
            </c:strRef>
          </c:cat>
          <c:val>
            <c:numRef>
              <c:f>Sheet4!$B$30:$B$40</c:f>
              <c:numCache>
                <c:formatCode>General</c:formatCode>
                <c:ptCount val="11"/>
                <c:pt idx="0">
                  <c:v>73.0</c:v>
                </c:pt>
                <c:pt idx="1">
                  <c:v>23.0</c:v>
                </c:pt>
                <c:pt idx="2">
                  <c:v>43.0</c:v>
                </c:pt>
                <c:pt idx="3">
                  <c:v>17.0</c:v>
                </c:pt>
                <c:pt idx="4">
                  <c:v>19.0</c:v>
                </c:pt>
                <c:pt idx="5">
                  <c:v>14.0</c:v>
                </c:pt>
                <c:pt idx="6">
                  <c:v>6.0</c:v>
                </c:pt>
                <c:pt idx="7">
                  <c:v>2.0</c:v>
                </c:pt>
                <c:pt idx="8">
                  <c:v>4.0</c:v>
                </c:pt>
                <c:pt idx="9">
                  <c:v>1.0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2180728"/>
        <c:axId val="2102183736"/>
        <c:axId val="0"/>
      </c:bar3DChart>
      <c:catAx>
        <c:axId val="2102180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2183736"/>
        <c:crosses val="autoZero"/>
        <c:auto val="1"/>
        <c:lblAlgn val="ctr"/>
        <c:lblOffset val="100"/>
        <c:noMultiLvlLbl val="0"/>
      </c:catAx>
      <c:valAx>
        <c:axId val="2102183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2180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EDED-0A14-2C4F-BB52-2432F612E7EA}" type="datetime1">
              <a:rPr lang="en-SG" smtClean="0"/>
              <a:t>16/5/16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DCDB-2FCA-9E41-9A17-74301DE0D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2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4235-8109-DA47-BCEC-CC1AAAD32EF5}" type="datetime1">
              <a:rPr lang="en-SG" smtClean="0"/>
              <a:t>16/5/16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58142-A270-274D-97F8-1A043C484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58142-A270-274D-97F8-1A043C484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C8EFA-758D-2241-A69B-55139C87A38B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7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5324-489F-C94B-960D-AA9A4BE4B116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3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AF41-0CDD-034F-B0D3-5EABC0AA2DFE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830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08C4-18DD-6D44-9CD9-E1DFAE05D8BC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97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026D-5322-5746-AAD5-85538568D7FE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57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D84C-5EAF-A640-B5D7-45529FC9BC93}" type="datetime1">
              <a:rPr lang="en-SG" smtClean="0"/>
              <a:t>16/5/16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54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81A1-2ABA-0F4E-99B9-66DB498A24E8}" type="datetime1">
              <a:rPr lang="en-SG" smtClean="0"/>
              <a:t>16/5/16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756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942D-FC1D-014E-B2EA-2A2EE769813C}" type="datetime1">
              <a:rPr lang="en-SG" smtClean="0"/>
              <a:t>16/5/16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604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16AB-4075-D243-BAEA-7C7EB40518C5}" type="datetime1">
              <a:rPr lang="en-SG" smtClean="0"/>
              <a:t>16/5/16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662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E954-E0E2-064D-B1B9-09B5E072AFE0}" type="datetime1">
              <a:rPr lang="en-SG" smtClean="0"/>
              <a:t>16/5/16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070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A9D7-CC9E-414B-8042-2E8D167790E5}" type="datetime1">
              <a:rPr lang="en-SG" smtClean="0"/>
              <a:t>16/5/16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4524-462C-224B-A792-0DB4A2A5B7EE}" type="datetime1">
              <a:rPr lang="en-SG" smtClean="0"/>
              <a:t>16/5/16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4E46-3FAA-47FA-91B1-EC355F0DEF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1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rtanjitseng@lotuseldercare.com.sg" TargetMode="External"/><Relationship Id="rId3" Type="http://schemas.openxmlformats.org/officeDocument/2006/relationships/hyperlink" Target="mailto:teoshingyuen@lotuseldercare.com.s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.msf.gov.sg/portals/0/Summary/publication/NSSC-200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oh.gov.sg/content/dam/moh_web/Forms/Means-Test%20Declaration%20Form(Aug%202015)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Ageing &amp; Disability</a:t>
            </a:r>
            <a:br>
              <a:rPr lang="en-SG" dirty="0" smtClean="0"/>
            </a:br>
            <a:r>
              <a:rPr lang="en-SG" dirty="0" smtClean="0"/>
              <a:t/>
            </a:r>
            <a:br>
              <a:rPr lang="en-SG" dirty="0" smtClean="0"/>
            </a:br>
            <a:r>
              <a:rPr lang="en-US" sz="3100" i="1" dirty="0" smtClean="0"/>
              <a:t>Causes </a:t>
            </a:r>
            <a:r>
              <a:rPr lang="en-US" sz="3100" i="1" dirty="0"/>
              <a:t>of Severe Disabilities in Elderly of Lower Social Economic Group in Singapore </a:t>
            </a:r>
            <a:r>
              <a:rPr lang="en-US" dirty="0"/>
              <a:t>	</a:t>
            </a:r>
            <a:br>
              <a:rPr lang="en-US" dirty="0"/>
            </a:b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SG" dirty="0" smtClean="0"/>
              <a:t>Dr Tan Jit Seng &amp; Ms Teo Shing Yuen</a:t>
            </a:r>
          </a:p>
          <a:p>
            <a:r>
              <a:rPr lang="en-SG" dirty="0" smtClean="0"/>
              <a:t>Lotus Eldercare Health Services</a:t>
            </a:r>
          </a:p>
          <a:p>
            <a:r>
              <a:rPr lang="en-SG" dirty="0" smtClean="0"/>
              <a:t>Lotus Eldercare Pte Ltd</a:t>
            </a:r>
          </a:p>
          <a:p>
            <a:r>
              <a:rPr lang="en-SG" dirty="0" smtClean="0"/>
              <a:t>Singapore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3312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Results: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 smtClean="0"/>
              <a:t>Severity of disabilities:</a:t>
            </a:r>
          </a:p>
          <a:p>
            <a:pPr lvl="1"/>
            <a:r>
              <a:rPr lang="en-US" dirty="0"/>
              <a:t>For each activities, points are graded on the level of dependency that patient has.</a:t>
            </a:r>
            <a:endParaRPr lang="en-SG" dirty="0"/>
          </a:p>
          <a:p>
            <a:pPr lvl="2"/>
            <a:r>
              <a:rPr lang="en-US" dirty="0"/>
              <a:t>1 point: Independent</a:t>
            </a:r>
            <a:endParaRPr lang="en-SG" dirty="0"/>
          </a:p>
          <a:p>
            <a:pPr lvl="2"/>
            <a:r>
              <a:rPr lang="en-US" dirty="0"/>
              <a:t>2 points:   Minimal to Moderate Assistance</a:t>
            </a:r>
            <a:endParaRPr lang="en-SG" dirty="0"/>
          </a:p>
          <a:p>
            <a:pPr lvl="2"/>
            <a:r>
              <a:rPr lang="en-US" dirty="0"/>
              <a:t>3 points: Maximal Assistance</a:t>
            </a:r>
            <a:endParaRPr lang="en-SG" dirty="0"/>
          </a:p>
          <a:p>
            <a:pPr lvl="2"/>
            <a:r>
              <a:rPr lang="en-US" dirty="0"/>
              <a:t>4 points: Total </a:t>
            </a:r>
            <a:r>
              <a:rPr lang="en-US" dirty="0" smtClean="0"/>
              <a:t>Assistance</a:t>
            </a:r>
          </a:p>
          <a:p>
            <a:pPr lvl="1"/>
            <a:r>
              <a:rPr lang="en-US" dirty="0"/>
              <a:t>Thus, for a patient who is dependent totally on the caregiver for all 6 ADLs will score 24 points</a:t>
            </a:r>
            <a:endParaRPr lang="en-SG" dirty="0"/>
          </a:p>
          <a:p>
            <a:pPr lvl="1"/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32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565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56453"/>
              </p:ext>
            </p:extLst>
          </p:nvPr>
        </p:nvGraphicFramePr>
        <p:xfrm>
          <a:off x="3048002" y="1028696"/>
          <a:ext cx="3200399" cy="388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046"/>
                <a:gridCol w="991274"/>
                <a:gridCol w="1062079"/>
              </a:tblGrid>
              <a:tr h="5978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Score (points)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of patients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% of patients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31.7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10.0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18.7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7.4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6.1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9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SG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</a:t>
                      </a:r>
                      <a:endParaRPr lang="en-SG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878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from onset of disabilities to date of </a:t>
            </a:r>
            <a:r>
              <a:rPr lang="en-US" dirty="0" smtClean="0"/>
              <a:t>assessment:</a:t>
            </a:r>
          </a:p>
          <a:p>
            <a:pPr lvl="1"/>
            <a:r>
              <a:rPr lang="en-US" dirty="0" smtClean="0"/>
              <a:t>Varies </a:t>
            </a:r>
            <a:r>
              <a:rPr lang="en-US" dirty="0"/>
              <a:t>greatly from a few days to 37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is 17.6 </a:t>
            </a:r>
            <a:r>
              <a:rPr lang="en-US" dirty="0" smtClean="0"/>
              <a:t>months</a:t>
            </a:r>
          </a:p>
          <a:p>
            <a:pPr lvl="1"/>
            <a:r>
              <a:rPr lang="en-US" dirty="0" smtClean="0"/>
              <a:t>Median </a:t>
            </a:r>
            <a:r>
              <a:rPr lang="en-US" dirty="0"/>
              <a:t>is 4 months</a:t>
            </a:r>
            <a:endParaRPr lang="en-SG" dirty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713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Financial security is one of the main factors in Ageing in place concept.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Insurances </a:t>
            </a:r>
            <a:r>
              <a:rPr lang="en-US" dirty="0"/>
              <a:t>play an important part of financial security but the cover is unlikely to be enough at prevailing </a:t>
            </a:r>
            <a:r>
              <a:rPr lang="en-US" dirty="0" smtClean="0"/>
              <a:t>rates.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disabled elderly from the lower social-economic group, who are dependent on activities of daily living, the main option will still be </a:t>
            </a:r>
            <a:r>
              <a:rPr lang="en-US" dirty="0" err="1"/>
              <a:t>subsidised</a:t>
            </a:r>
            <a:r>
              <a:rPr lang="en-US" dirty="0"/>
              <a:t> nursing home care.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encourage Ageing in place concept, many new policies had rolled out in the last 5 years in Singapore.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Together </a:t>
            </a:r>
            <a:r>
              <a:rPr lang="en-US" dirty="0"/>
              <a:t>with less stringent financial assessment, more dependent elderly are able to age at their own homes.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7000" y="4869657"/>
            <a:ext cx="2133600" cy="273844"/>
          </a:xfrm>
        </p:spPr>
        <p:txBody>
          <a:bodyPr/>
          <a:lstStyle/>
          <a:p>
            <a:fld id="{C16C4E46-3FAA-47FA-91B1-EC355F0DEF09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459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Enhancement </a:t>
            </a:r>
            <a:r>
              <a:rPr lang="en-US" dirty="0"/>
              <a:t>for Active Seniors (EASE) provides slip resistance treatment to existing floor tiles of bathroom; toilet grab bars and ramps installation, where technically feasible, at a very </a:t>
            </a:r>
            <a:r>
              <a:rPr lang="en-US" dirty="0" err="1"/>
              <a:t>subsidised</a:t>
            </a:r>
            <a:r>
              <a:rPr lang="en-US" dirty="0"/>
              <a:t> rates. (Housing &amp; Development Board, 2012)  </a:t>
            </a:r>
            <a:endParaRPr lang="en-US" dirty="0" smtClean="0"/>
          </a:p>
          <a:p>
            <a:r>
              <a:rPr lang="en-US" dirty="0" smtClean="0"/>
              <a:t>Foreign </a:t>
            </a:r>
            <a:r>
              <a:rPr lang="en-US" dirty="0"/>
              <a:t>domestic worker (FDW) Levy concession for families who employ full-time FDW to look after their love ones with disability can pay a lower monthly concessionary levy of $120 instead of $265. (Agency for Integrated Care, 2015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</a:t>
            </a:r>
            <a:r>
              <a:rPr lang="en-US" dirty="0"/>
              <a:t>is further enhanced with Foreign Domestic Worker Grant of another $120 per month for families passing the financial means testing. (Agency of Integrated Care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85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Pioneer generation package was launched in the 3rd quarter of 2014 and with that, Pioneer Generation - Disability Assistance Scheme (PG-DAS) provides $100 cash payout a month to help dependent seniors with their care needs. (Agency of Integrated Care)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those very dependent elderly bed bound or on nasogastric tube feeding, after passing financial testing, dependent elderly can claim funding on 3 categories of care needs, namely, assistive devices and hospital furniture; transport; and home healthcare items (Consumables). For devices, up to 90% of actual cost of the device will be given. Both transport and home healthcare items will dependent on the level of the financial test results.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6443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IDAPE &amp; </a:t>
            </a:r>
            <a:r>
              <a:rPr lang="en-US" dirty="0" err="1" smtClean="0"/>
              <a:t>Eldershield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IDAPE is but one of the sources of funding for Long term dependent care of the elderly in Singapore for the lower social economic </a:t>
            </a:r>
            <a:r>
              <a:rPr lang="en-US" dirty="0" smtClean="0"/>
              <a:t>group.</a:t>
            </a:r>
          </a:p>
          <a:p>
            <a:r>
              <a:rPr lang="en-US" dirty="0" err="1" smtClean="0"/>
              <a:t>Eldershield</a:t>
            </a:r>
            <a:r>
              <a:rPr lang="en-US" dirty="0" smtClean="0"/>
              <a:t> </a:t>
            </a:r>
            <a:r>
              <a:rPr lang="en-US" dirty="0"/>
              <a:t>is the equivalent of IDAPE and the premiums are paid out from MEDISAVE under our Central Provident Fund savings. </a:t>
            </a:r>
            <a:endParaRPr lang="en-US" dirty="0" smtClean="0"/>
          </a:p>
          <a:p>
            <a:r>
              <a:rPr lang="en-US" dirty="0" smtClean="0"/>
              <a:t>Singapore </a:t>
            </a:r>
            <a:r>
              <a:rPr lang="en-US" dirty="0"/>
              <a:t>Citizens and Permanent Residents are automatically cover under </a:t>
            </a:r>
            <a:r>
              <a:rPr lang="en-US" dirty="0" err="1"/>
              <a:t>ElderShield</a:t>
            </a:r>
            <a:r>
              <a:rPr lang="en-US" dirty="0"/>
              <a:t> at the age of 40.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current payout of $400 per month is higher than IDAPE payout of $150 to $250 per month for 72 months.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8420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Severe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Top 5 cases of severe disability in elderly in the lower socio-economic group includes, Stoke diseases, Falls with or without fractures, Infections like pneumonias and urinary tract infections, Dementia, and Functional Decline from multiple chronic diseases or ageing with </a:t>
            </a:r>
            <a:r>
              <a:rPr lang="en-GB" dirty="0" err="1"/>
              <a:t>sacropenia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Cancers</a:t>
            </a:r>
            <a:r>
              <a:rPr lang="en-GB" dirty="0"/>
              <a:t>, although one of the leading causes of mortality, are not in the top 5 causes. </a:t>
            </a:r>
            <a:r>
              <a:rPr lang="en-US" dirty="0"/>
              <a:t>(Ministry of Health, Singapore, 2015)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could be due to a shorter physical dependency period of the patients from the start of the disability to </a:t>
            </a:r>
            <a:r>
              <a:rPr lang="en-GB" dirty="0" smtClean="0"/>
              <a:t>death.</a:t>
            </a:r>
          </a:p>
          <a:p>
            <a:r>
              <a:rPr lang="en-GB" dirty="0" smtClean="0"/>
              <a:t>Patients </a:t>
            </a:r>
            <a:r>
              <a:rPr lang="en-GB" dirty="0"/>
              <a:t>suffering from cancers might also not being advised or encouraged for IDAPE claims by the service providers and the social workers.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904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Dr Tan Jit Seng: </a:t>
            </a:r>
            <a:r>
              <a:rPr lang="en-US" dirty="0" smtClean="0">
                <a:hlinkClick r:id="rId2"/>
              </a:rPr>
              <a:t>drtanjitseng@lotuseldercare.com.sg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Teo</a:t>
            </a:r>
            <a:r>
              <a:rPr lang="en-US" dirty="0" smtClean="0"/>
              <a:t> </a:t>
            </a:r>
            <a:r>
              <a:rPr lang="en-US" dirty="0" err="1" smtClean="0"/>
              <a:t>Shing</a:t>
            </a:r>
            <a:r>
              <a:rPr lang="en-US" dirty="0" smtClean="0"/>
              <a:t> Yuen</a:t>
            </a:r>
          </a:p>
          <a:p>
            <a:pPr marL="0" indent="0" algn="r">
              <a:buNone/>
            </a:pPr>
            <a:r>
              <a:rPr lang="en-US" dirty="0" smtClean="0">
                <a:hlinkClick r:id="rId3"/>
              </a:rPr>
              <a:t>teoshingyuen@lotuseldercare.com.sg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Lotus Eldercare Health Services,</a:t>
            </a:r>
          </a:p>
          <a:p>
            <a:pPr marL="0" indent="0" algn="r">
              <a:buNone/>
            </a:pPr>
            <a:r>
              <a:rPr lang="en-US" i="1" dirty="0" smtClean="0"/>
              <a:t>Lotus Eldercare Private Limited</a:t>
            </a:r>
          </a:p>
          <a:p>
            <a:pPr marL="0" indent="0" algn="r">
              <a:buNone/>
            </a:pPr>
            <a:r>
              <a:rPr lang="en-US" i="1" dirty="0" smtClean="0"/>
              <a:t>16 </a:t>
            </a:r>
            <a:r>
              <a:rPr lang="en-US" i="1" dirty="0" err="1" smtClean="0"/>
              <a:t>Collyer</a:t>
            </a:r>
            <a:r>
              <a:rPr lang="en-US" i="1" dirty="0" smtClean="0"/>
              <a:t> Quay Level 20 </a:t>
            </a:r>
          </a:p>
          <a:p>
            <a:pPr marL="0" indent="0" algn="r">
              <a:buNone/>
            </a:pPr>
            <a:r>
              <a:rPr lang="en-US" i="1" dirty="0" smtClean="0"/>
              <a:t>Singapore 049318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715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Introduction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Singapore is one of the fastest ageing societies in the </a:t>
            </a:r>
            <a:r>
              <a:rPr lang="en-US" dirty="0" smtClean="0"/>
              <a:t>world</a:t>
            </a:r>
          </a:p>
          <a:p>
            <a:r>
              <a:rPr lang="en-US" dirty="0"/>
              <a:t>In 2030, citizens age 65 and above will </a:t>
            </a:r>
            <a:r>
              <a:rPr lang="en-US" dirty="0" smtClean="0"/>
              <a:t>increase </a:t>
            </a:r>
            <a:r>
              <a:rPr lang="en-US" dirty="0"/>
              <a:t>to </a:t>
            </a:r>
            <a:r>
              <a:rPr lang="en-US" dirty="0" smtClean="0"/>
              <a:t>900,000; </a:t>
            </a:r>
            <a:r>
              <a:rPr lang="en-US" dirty="0"/>
              <a:t>from 220,000 in </a:t>
            </a:r>
            <a:r>
              <a:rPr lang="en-US" dirty="0" smtClean="0"/>
              <a:t>2000</a:t>
            </a:r>
          </a:p>
          <a:p>
            <a:r>
              <a:rPr lang="en-US" dirty="0" err="1" smtClean="0"/>
              <a:t>From</a:t>
            </a:r>
            <a:r>
              <a:rPr lang="en-US" dirty="0" err="1" smtClean="0">
                <a:hlinkClick r:id="rId2"/>
              </a:rPr>
              <a:t>Statistical</a:t>
            </a:r>
            <a:r>
              <a:rPr lang="en-US" dirty="0" smtClean="0">
                <a:hlinkClick r:id="rId2"/>
              </a:rPr>
              <a:t> </a:t>
            </a:r>
            <a:r>
              <a:rPr lang="en-US" dirty="0">
                <a:hlinkClick r:id="rId2"/>
              </a:rPr>
              <a:t>Indications on the Elderly done by our </a:t>
            </a:r>
            <a:r>
              <a:rPr lang="en-US" dirty="0" smtClean="0">
                <a:hlinkClick r:id="rId2"/>
              </a:rPr>
              <a:t>Ministry of Community Development, Youth and Sports in 2005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1.7</a:t>
            </a:r>
            <a:r>
              <a:rPr lang="en-US" dirty="0"/>
              <a:t>% requires some physical assistance to move </a:t>
            </a:r>
            <a:r>
              <a:rPr lang="en-US" dirty="0" smtClean="0"/>
              <a:t>around</a:t>
            </a:r>
          </a:p>
          <a:p>
            <a:pPr lvl="1"/>
            <a:r>
              <a:rPr lang="en-US" dirty="0" smtClean="0"/>
              <a:t>0.4</a:t>
            </a:r>
            <a:r>
              <a:rPr lang="en-US" dirty="0"/>
              <a:t>% requires total assistance to move </a:t>
            </a:r>
            <a:r>
              <a:rPr lang="en-US" dirty="0" smtClean="0"/>
              <a:t>around</a:t>
            </a:r>
          </a:p>
          <a:p>
            <a:pPr lvl="1"/>
            <a:r>
              <a:rPr lang="en-US" dirty="0" smtClean="0"/>
              <a:t>0.5</a:t>
            </a:r>
            <a:r>
              <a:rPr lang="en-US" dirty="0"/>
              <a:t>% is bed ridden and requires regular turning in bed.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272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Interim Disability Assistance Program For the Elderly (IDAPE)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 </a:t>
            </a:r>
            <a:r>
              <a:rPr lang="en-US" dirty="0"/>
              <a:t>assistance schemes providing financial help to needy and disabled elderly </a:t>
            </a:r>
            <a:r>
              <a:rPr lang="en-US" dirty="0" smtClean="0"/>
              <a:t>Singaporean</a:t>
            </a:r>
          </a:p>
          <a:p>
            <a:r>
              <a:rPr lang="en-US" dirty="0"/>
              <a:t>Singapore Citizen born on or before 30th September </a:t>
            </a:r>
            <a:r>
              <a:rPr lang="en-US" dirty="0" smtClean="0"/>
              <a:t>1932</a:t>
            </a:r>
          </a:p>
          <a:p>
            <a:r>
              <a:rPr lang="en-US" dirty="0"/>
              <a:t>The elderly must pass a financial </a:t>
            </a:r>
            <a:r>
              <a:rPr lang="en-US" dirty="0" smtClean="0">
                <a:hlinkClick r:id="rId2"/>
              </a:rPr>
              <a:t>MEANS</a:t>
            </a:r>
            <a:r>
              <a:rPr lang="en-US" dirty="0" smtClean="0"/>
              <a:t> testing </a:t>
            </a:r>
            <a:r>
              <a:rPr lang="en-US" dirty="0"/>
              <a:t>to apply for this scheme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976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Study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Investigate </a:t>
            </a:r>
            <a:r>
              <a:rPr lang="en-US" b="1" dirty="0"/>
              <a:t>the causes of disability in elderly in the lower social-economic group who has applied for IDAPE claims over the span of 2 years under </a:t>
            </a:r>
            <a:r>
              <a:rPr lang="en-US" b="1" dirty="0" smtClean="0"/>
              <a:t>Lotus Eldercare Health services </a:t>
            </a:r>
            <a:r>
              <a:rPr lang="en-US" b="1" dirty="0"/>
              <a:t>in Singapore</a:t>
            </a:r>
            <a:endParaRPr lang="en-SG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575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Method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patients between November 2013 and October 2015 who applied for IDAPE assessment through Lotus </a:t>
            </a:r>
            <a:r>
              <a:rPr lang="en-US" dirty="0" smtClean="0"/>
              <a:t>Eldercare</a:t>
            </a:r>
          </a:p>
          <a:p>
            <a:r>
              <a:rPr lang="en-US" dirty="0" smtClean="0"/>
              <a:t>Same </a:t>
            </a:r>
            <a:r>
              <a:rPr lang="en-US" dirty="0"/>
              <a:t>assessor </a:t>
            </a:r>
            <a:r>
              <a:rPr lang="en-US" dirty="0" smtClean="0"/>
              <a:t>to assess patient’s ability to perform the 6 Activities of Daily Living (ADLs)</a:t>
            </a:r>
          </a:p>
          <a:p>
            <a:r>
              <a:rPr lang="en-US" dirty="0"/>
              <a:t>Patients are either assessed in their homes, nursing care facilities or restructured hospitals in Singapore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171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total of 203 patients were assessed for IDAPE by Lotus Eldercare, between the period of November 2013 to October </a:t>
            </a:r>
            <a:r>
              <a:rPr lang="en-US" dirty="0" smtClean="0"/>
              <a:t>2015</a:t>
            </a:r>
          </a:p>
          <a:p>
            <a:r>
              <a:rPr lang="en-US" dirty="0"/>
              <a:t>66% of the patients are female and 34% are male</a:t>
            </a:r>
            <a:endParaRPr lang="en-US" dirty="0" smtClean="0"/>
          </a:p>
          <a:p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990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SG" dirty="0" smtClean="0"/>
              <a:t>Age of patients</a:t>
            </a:r>
          </a:p>
          <a:p>
            <a:endParaRPr lang="en-SG" dirty="0" smtClean="0"/>
          </a:p>
          <a:p>
            <a:endParaRPr lang="en-SG" dirty="0"/>
          </a:p>
          <a:p>
            <a:endParaRPr lang="en-SG" dirty="0" smtClean="0"/>
          </a:p>
          <a:p>
            <a:endParaRPr lang="en-SG" dirty="0"/>
          </a:p>
          <a:p>
            <a:endParaRPr lang="en-SG" dirty="0" smtClean="0"/>
          </a:p>
          <a:p>
            <a:endParaRPr lang="en-SG" dirty="0"/>
          </a:p>
          <a:p>
            <a:r>
              <a:rPr lang="en-US" dirty="0"/>
              <a:t>The median age is 87 years old and mean age is 88.7 years old</a:t>
            </a:r>
            <a:endParaRPr lang="en-SG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1719767"/>
              </p:ext>
            </p:extLst>
          </p:nvPr>
        </p:nvGraphicFramePr>
        <p:xfrm>
          <a:off x="914400" y="1543050"/>
          <a:ext cx="6781800" cy="218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899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Most direct cause of disability</a:t>
            </a:r>
          </a:p>
          <a:p>
            <a:endParaRPr lang="en-SG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6260143"/>
              </p:ext>
            </p:extLst>
          </p:nvPr>
        </p:nvGraphicFramePr>
        <p:xfrm>
          <a:off x="914400" y="1634965"/>
          <a:ext cx="7543800" cy="322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800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Results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G" dirty="0" smtClean="0"/>
              <a:t>Severity of disabilities</a:t>
            </a:r>
          </a:p>
          <a:p>
            <a:r>
              <a:rPr lang="en-US" dirty="0"/>
              <a:t>There are 6 Activities of Daily Living (ADLs) that are assessed.  They are:</a:t>
            </a:r>
            <a:endParaRPr lang="en-SG" dirty="0"/>
          </a:p>
          <a:p>
            <a:pPr lvl="1"/>
            <a:r>
              <a:rPr lang="en-US" dirty="0"/>
              <a:t>Washing or </a:t>
            </a:r>
            <a:r>
              <a:rPr lang="en-US" dirty="0" smtClean="0"/>
              <a:t>bathing</a:t>
            </a:r>
          </a:p>
          <a:p>
            <a:pPr lvl="1"/>
            <a:r>
              <a:rPr lang="en-US" dirty="0" smtClean="0"/>
              <a:t>Dressing</a:t>
            </a:r>
            <a:endParaRPr lang="en-SG" dirty="0"/>
          </a:p>
          <a:p>
            <a:pPr lvl="1"/>
            <a:r>
              <a:rPr lang="en-US" dirty="0" smtClean="0"/>
              <a:t>Feeding</a:t>
            </a:r>
          </a:p>
          <a:p>
            <a:pPr lvl="1"/>
            <a:r>
              <a:rPr lang="en-US" dirty="0" smtClean="0"/>
              <a:t>Toileting</a:t>
            </a:r>
            <a:endParaRPr lang="en-SG" dirty="0"/>
          </a:p>
          <a:p>
            <a:pPr lvl="1"/>
            <a:r>
              <a:rPr lang="en-US" dirty="0" smtClean="0"/>
              <a:t>Transferring </a:t>
            </a:r>
          </a:p>
          <a:p>
            <a:pPr lvl="1"/>
            <a:r>
              <a:rPr lang="en-US" dirty="0" smtClean="0"/>
              <a:t>Mobility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 smtClean="0"/>
              <a:t>www.lotuseldercare.com.sg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E46-3FAA-47FA-91B1-EC355F0DEF09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67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1080</Words>
  <Application>Microsoft Macintosh PowerPoint</Application>
  <PresentationFormat>On-screen Show (16:9)</PresentationFormat>
  <Paragraphs>166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Ageing &amp; Disability  Causes of Severe Disabilities in Elderly of Lower Social Economic Group in Singapore   </vt:lpstr>
      <vt:lpstr>Introduction</vt:lpstr>
      <vt:lpstr>Interim Disability Assistance Program For the Elderly (IDAPE)</vt:lpstr>
      <vt:lpstr>Study</vt:lpstr>
      <vt:lpstr>Method</vt:lpstr>
      <vt:lpstr>Results</vt:lpstr>
      <vt:lpstr>Results</vt:lpstr>
      <vt:lpstr>Results</vt:lpstr>
      <vt:lpstr>Results</vt:lpstr>
      <vt:lpstr>Results:</vt:lpstr>
      <vt:lpstr>Results</vt:lpstr>
      <vt:lpstr>Results</vt:lpstr>
      <vt:lpstr>Results</vt:lpstr>
      <vt:lpstr>Discussion</vt:lpstr>
      <vt:lpstr>Other Policies</vt:lpstr>
      <vt:lpstr>Other Policies</vt:lpstr>
      <vt:lpstr>IDAPE &amp; Eldershield</vt:lpstr>
      <vt:lpstr>Causes of Severe Disability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Ageing &amp; Disability</dc:title>
  <dc:creator>Tan Jit Seng</dc:creator>
  <cp:lastModifiedBy>Lotus Eldercare</cp:lastModifiedBy>
  <cp:revision>13</cp:revision>
  <dcterms:created xsi:type="dcterms:W3CDTF">2016-01-24T12:25:49Z</dcterms:created>
  <dcterms:modified xsi:type="dcterms:W3CDTF">2016-05-16T12:21:27Z</dcterms:modified>
</cp:coreProperties>
</file>